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odec Pro" panose="020B0604020202020204" charset="0"/>
      <p:regular r:id="rId12"/>
    </p:embeddedFont>
    <p:embeddedFont>
      <p:font typeface="Codec Pro Light" panose="020B0604020202020204" charset="0"/>
      <p:regular r:id="rId13"/>
    </p:embeddedFont>
    <p:embeddedFont>
      <p:font typeface="Cy Grotesk Key" panose="020B0604020202020204" charset="0"/>
      <p:regular r:id="rId14"/>
    </p:embeddedFont>
    <p:embeddedFont>
      <p:font typeface="Open Sauce" panose="020B0604020202020204" charset="0"/>
      <p:regular r:id="rId15"/>
    </p:embeddedFont>
    <p:embeddedFont>
      <p:font typeface="Open Sauce Ligh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microsoft.com/office/2007/relationships/media" Target="../media/media9.mp3"/><Relationship Id="rId7" Type="http://schemas.openxmlformats.org/officeDocument/2006/relationships/image" Target="../media/image5.png"/><Relationship Id="rId2" Type="http://schemas.openxmlformats.org/officeDocument/2006/relationships/audio" Target="NULL" TargetMode="External"/><Relationship Id="rId1" Type="http://schemas.openxmlformats.org/officeDocument/2006/relationships/tags" Target="../tags/tag10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audio" Target="../media/media2.mp3"/><Relationship Id="rId7" Type="http://schemas.openxmlformats.org/officeDocument/2006/relationships/image" Target="../media/image5.png"/><Relationship Id="rId2" Type="http://schemas.microsoft.com/office/2007/relationships/media" Target="../media/media2.mp3"/><Relationship Id="rId1" Type="http://schemas.openxmlformats.org/officeDocument/2006/relationships/tags" Target="../tags/tag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audio" Target="../media/media3.mp3"/><Relationship Id="rId7" Type="http://schemas.openxmlformats.org/officeDocument/2006/relationships/image" Target="../media/image5.png"/><Relationship Id="rId2" Type="http://schemas.microsoft.com/office/2007/relationships/media" Target="../media/media3.mp3"/><Relationship Id="rId1" Type="http://schemas.openxmlformats.org/officeDocument/2006/relationships/tags" Target="../tags/tag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audio" Target="../media/media4.mp3"/><Relationship Id="rId7" Type="http://schemas.openxmlformats.org/officeDocument/2006/relationships/image" Target="../media/image1.png"/><Relationship Id="rId2" Type="http://schemas.microsoft.com/office/2007/relationships/media" Target="../media/media4.mp3"/><Relationship Id="rId1" Type="http://schemas.openxmlformats.org/officeDocument/2006/relationships/tags" Target="../tags/tag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5.mp3"/><Relationship Id="rId7" Type="http://schemas.openxmlformats.org/officeDocument/2006/relationships/image" Target="../media/image8.png"/><Relationship Id="rId2" Type="http://schemas.microsoft.com/office/2007/relationships/media" Target="../media/media5.mp3"/><Relationship Id="rId1" Type="http://schemas.openxmlformats.org/officeDocument/2006/relationships/tags" Target="../tags/tag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audio" Target="../media/media6.mp3"/><Relationship Id="rId7" Type="http://schemas.openxmlformats.org/officeDocument/2006/relationships/image" Target="../media/image1.png"/><Relationship Id="rId2" Type="http://schemas.microsoft.com/office/2007/relationships/media" Target="../media/media6.mp3"/><Relationship Id="rId1" Type="http://schemas.openxmlformats.org/officeDocument/2006/relationships/tags" Target="../tags/tag6.xml"/><Relationship Id="rId6" Type="http://schemas.openxmlformats.org/officeDocument/2006/relationships/image" Target="../media/image6.sv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p3"/><Relationship Id="rId7" Type="http://schemas.openxmlformats.org/officeDocument/2006/relationships/image" Target="../media/image7.png"/><Relationship Id="rId2" Type="http://schemas.microsoft.com/office/2007/relationships/media" Target="../media/media7.mp3"/><Relationship Id="rId1" Type="http://schemas.openxmlformats.org/officeDocument/2006/relationships/tags" Target="../tags/tag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p3"/><Relationship Id="rId7" Type="http://schemas.openxmlformats.org/officeDocument/2006/relationships/image" Target="../media/image7.png"/><Relationship Id="rId2" Type="http://schemas.microsoft.com/office/2007/relationships/media" Target="../media/media8.mp3"/><Relationship Id="rId1" Type="http://schemas.openxmlformats.org/officeDocument/2006/relationships/tags" Target="../tags/tag8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9.mp3"/><Relationship Id="rId7" Type="http://schemas.openxmlformats.org/officeDocument/2006/relationships/image" Target="../media/image7.png"/><Relationship Id="rId2" Type="http://schemas.openxmlformats.org/officeDocument/2006/relationships/audio" Target="NULL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100000">
            <a:off x="-353295" y="3317578"/>
            <a:ext cx="11435325" cy="13093213"/>
            <a:chOff x="0" y="0"/>
            <a:chExt cx="3011773" cy="34484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11773" cy="3448418"/>
            </a:xfrm>
            <a:custGeom>
              <a:avLst/>
              <a:gdLst/>
              <a:ahLst/>
              <a:cxnLst/>
              <a:rect l="l" t="t" r="r" b="b"/>
              <a:pathLst>
                <a:path w="3011773" h="3448418">
                  <a:moveTo>
                    <a:pt x="33851" y="0"/>
                  </a:moveTo>
                  <a:lnTo>
                    <a:pt x="2977922" y="0"/>
                  </a:lnTo>
                  <a:cubicBezTo>
                    <a:pt x="2986900" y="0"/>
                    <a:pt x="2995510" y="3566"/>
                    <a:pt x="3001858" y="9915"/>
                  </a:cubicBezTo>
                  <a:cubicBezTo>
                    <a:pt x="3008206" y="16263"/>
                    <a:pt x="3011773" y="24873"/>
                    <a:pt x="3011773" y="33851"/>
                  </a:cubicBezTo>
                  <a:lnTo>
                    <a:pt x="3011773" y="3414567"/>
                  </a:lnTo>
                  <a:cubicBezTo>
                    <a:pt x="3011773" y="3433263"/>
                    <a:pt x="2996617" y="3448418"/>
                    <a:pt x="2977922" y="3448418"/>
                  </a:cubicBezTo>
                  <a:lnTo>
                    <a:pt x="33851" y="3448418"/>
                  </a:lnTo>
                  <a:cubicBezTo>
                    <a:pt x="15156" y="3448418"/>
                    <a:pt x="0" y="3433263"/>
                    <a:pt x="0" y="3414567"/>
                  </a:cubicBezTo>
                  <a:lnTo>
                    <a:pt x="0" y="33851"/>
                  </a:lnTo>
                  <a:cubicBezTo>
                    <a:pt x="0" y="24873"/>
                    <a:pt x="3566" y="16263"/>
                    <a:pt x="9915" y="9915"/>
                  </a:cubicBezTo>
                  <a:cubicBezTo>
                    <a:pt x="16263" y="3566"/>
                    <a:pt x="24873" y="0"/>
                    <a:pt x="33851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011773" cy="3496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259539" y="9020175"/>
            <a:ext cx="999761" cy="238125"/>
          </a:xfrm>
          <a:custGeom>
            <a:avLst/>
            <a:gdLst/>
            <a:ahLst/>
            <a:cxnLst/>
            <a:rect l="l" t="t" r="r" b="b"/>
            <a:pathLst>
              <a:path w="999761" h="238125">
                <a:moveTo>
                  <a:pt x="0" y="0"/>
                </a:moveTo>
                <a:lnTo>
                  <a:pt x="999761" y="0"/>
                </a:lnTo>
                <a:lnTo>
                  <a:pt x="999761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8923655" y="8736489"/>
            <a:ext cx="8335645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1081915"/>
            <a:ext cx="221047" cy="220243"/>
          </a:xfrm>
          <a:custGeom>
            <a:avLst/>
            <a:gdLst/>
            <a:ahLst/>
            <a:cxnLst/>
            <a:rect l="l" t="t" r="r" b="b"/>
            <a:pathLst>
              <a:path w="221047" h="220243">
                <a:moveTo>
                  <a:pt x="0" y="0"/>
                </a:moveTo>
                <a:lnTo>
                  <a:pt x="221047" y="0"/>
                </a:lnTo>
                <a:lnTo>
                  <a:pt x="221047" y="220243"/>
                </a:lnTo>
                <a:lnTo>
                  <a:pt x="0" y="2202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809230" y="-347472"/>
            <a:ext cx="10107295" cy="4362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2"/>
              </a:lnSpc>
            </a:pPr>
            <a:endParaRPr/>
          </a:p>
          <a:p>
            <a:pPr algn="l">
              <a:lnSpc>
                <a:spcPts val="5792"/>
              </a:lnSpc>
            </a:pPr>
            <a:r>
              <a:rPr lang="en-US" sz="5792" spc="-28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Bioinformatics Analysis of Shared Molecular Mechanisms Between SARS-CoV-2 Infection and Alzheimer’s Disease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72009" y="5710873"/>
            <a:ext cx="3987291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39"/>
              </a:lnSpc>
            </a:pPr>
            <a:r>
              <a:rPr lang="en-US" sz="219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</a:t>
            </a:r>
            <a:r>
              <a:rPr lang="en-US" sz="2199" u="none" strike="noStrik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nder the supervision of:</a:t>
            </a:r>
          </a:p>
          <a:p>
            <a:pPr marL="0" lvl="0" indent="0" algn="l">
              <a:lnSpc>
                <a:spcPts val="2639"/>
              </a:lnSpc>
            </a:pPr>
            <a:r>
              <a:rPr lang="en-US" sz="2199" u="none" strike="noStrik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DR: mohmed elsayeh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23469" y="7584273"/>
            <a:ext cx="4608126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100"/>
              </a:lnSpc>
              <a:spcBef>
                <a:spcPct val="0"/>
              </a:spcBef>
            </a:pPr>
            <a:r>
              <a:rPr lang="en-US" sz="1500" u="none" strike="noStrike" spc="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Presenter:</a:t>
            </a:r>
          </a:p>
          <a:p>
            <a:pPr marL="0" lvl="1" indent="0" algn="l">
              <a:lnSpc>
                <a:spcPts val="2100"/>
              </a:lnSpc>
              <a:spcBef>
                <a:spcPct val="0"/>
              </a:spcBef>
            </a:pPr>
            <a:r>
              <a:rPr lang="en-US" sz="1500" u="none" strike="noStrike" spc="112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omar hisham - mohmed ashour - soha yehia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516750" y="6139498"/>
            <a:ext cx="306718" cy="238125"/>
          </a:xfrm>
          <a:custGeom>
            <a:avLst/>
            <a:gdLst/>
            <a:ahLst/>
            <a:cxnLst/>
            <a:rect l="l" t="t" r="r" b="b"/>
            <a:pathLst>
              <a:path w="306718" h="238125">
                <a:moveTo>
                  <a:pt x="0" y="0"/>
                </a:moveTo>
                <a:lnTo>
                  <a:pt x="306719" y="0"/>
                </a:lnTo>
                <a:lnTo>
                  <a:pt x="306719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التسجيل القياسي 13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81BD1D73-177B-13B8-C6E2-F80EFDB2FB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062120" y="8834437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21"/>
    </mc:Choice>
    <mc:Fallback>
      <p:transition spd="slow" advTm="13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70" objId="16"/>
        <p14:stopEvt time="13621" objId="1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71449" y="1081915"/>
            <a:ext cx="221047" cy="220243"/>
          </a:xfrm>
          <a:custGeom>
            <a:avLst/>
            <a:gdLst/>
            <a:ahLst/>
            <a:cxnLst/>
            <a:rect l="l" t="t" r="r" b="b"/>
            <a:pathLst>
              <a:path w="221047" h="220243">
                <a:moveTo>
                  <a:pt x="0" y="0"/>
                </a:moveTo>
                <a:lnTo>
                  <a:pt x="221047" y="0"/>
                </a:lnTo>
                <a:lnTo>
                  <a:pt x="221047" y="220243"/>
                </a:lnTo>
                <a:lnTo>
                  <a:pt x="0" y="2202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-2700000">
            <a:off x="3787568" y="4985850"/>
            <a:ext cx="14583631" cy="9812905"/>
            <a:chOff x="0" y="0"/>
            <a:chExt cx="3840956" cy="2584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0956" cy="2584469"/>
            </a:xfrm>
            <a:custGeom>
              <a:avLst/>
              <a:gdLst/>
              <a:ahLst/>
              <a:cxnLst/>
              <a:rect l="l" t="t" r="r" b="b"/>
              <a:pathLst>
                <a:path w="3840956" h="2584469">
                  <a:moveTo>
                    <a:pt x="26543" y="0"/>
                  </a:moveTo>
                  <a:lnTo>
                    <a:pt x="3814413" y="0"/>
                  </a:lnTo>
                  <a:cubicBezTo>
                    <a:pt x="3821453" y="0"/>
                    <a:pt x="3828204" y="2797"/>
                    <a:pt x="3833182" y="7774"/>
                  </a:cubicBezTo>
                  <a:cubicBezTo>
                    <a:pt x="3838160" y="12752"/>
                    <a:pt x="3840956" y="19503"/>
                    <a:pt x="3840956" y="26543"/>
                  </a:cubicBezTo>
                  <a:lnTo>
                    <a:pt x="3840956" y="2557926"/>
                  </a:lnTo>
                  <a:cubicBezTo>
                    <a:pt x="3840956" y="2572585"/>
                    <a:pt x="3829072" y="2584469"/>
                    <a:pt x="3814413" y="2584469"/>
                  </a:cubicBezTo>
                  <a:lnTo>
                    <a:pt x="26543" y="2584469"/>
                  </a:lnTo>
                  <a:cubicBezTo>
                    <a:pt x="19503" y="2584469"/>
                    <a:pt x="12752" y="2581672"/>
                    <a:pt x="7774" y="2576694"/>
                  </a:cubicBezTo>
                  <a:cubicBezTo>
                    <a:pt x="2797" y="2571717"/>
                    <a:pt x="0" y="2564965"/>
                    <a:pt x="0" y="2557926"/>
                  </a:cubicBezTo>
                  <a:lnTo>
                    <a:pt x="0" y="26543"/>
                  </a:lnTo>
                  <a:cubicBezTo>
                    <a:pt x="0" y="19503"/>
                    <a:pt x="2797" y="12752"/>
                    <a:pt x="7774" y="7774"/>
                  </a:cubicBezTo>
                  <a:cubicBezTo>
                    <a:pt x="12752" y="2797"/>
                    <a:pt x="19503" y="0"/>
                    <a:pt x="26543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40956" cy="2632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9020175"/>
            <a:ext cx="306718" cy="238125"/>
          </a:xfrm>
          <a:custGeom>
            <a:avLst/>
            <a:gdLst/>
            <a:ahLst/>
            <a:cxnLst/>
            <a:rect l="l" t="t" r="r" b="b"/>
            <a:pathLst>
              <a:path w="306718" h="238125">
                <a:moveTo>
                  <a:pt x="0" y="0"/>
                </a:moveTo>
                <a:lnTo>
                  <a:pt x="306718" y="0"/>
                </a:lnTo>
                <a:lnTo>
                  <a:pt x="306718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999761" cy="238125"/>
          </a:xfrm>
          <a:custGeom>
            <a:avLst/>
            <a:gdLst/>
            <a:ahLst/>
            <a:cxnLst/>
            <a:rect l="l" t="t" r="r" b="b"/>
            <a:pathLst>
              <a:path w="999761" h="238125">
                <a:moveTo>
                  <a:pt x="0" y="0"/>
                </a:moveTo>
                <a:lnTo>
                  <a:pt x="999761" y="0"/>
                </a:lnTo>
                <a:lnTo>
                  <a:pt x="999761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028700" y="7359839"/>
            <a:ext cx="342157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2322437"/>
            <a:ext cx="8115300" cy="2716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98"/>
              </a:lnSpc>
            </a:pPr>
            <a:r>
              <a:rPr lang="en-US" sz="10498" spc="-524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Thank You for Your Attention</a:t>
            </a:r>
          </a:p>
        </p:txBody>
      </p:sp>
      <p:pic>
        <p:nvPicPr>
          <p:cNvPr id="10" name="WhatsApp Audio 2026-01-08 at 3.13.18 AM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6FB15A6E-F24F-86D3-BE69-DA264E215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288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154400" y="86487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7"/>
    </mc:Choice>
    <mc:Fallback>
      <p:transition spd="slow" advTm="2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5" objId="10"/>
        <p14:stopEvt time="1797" objId="10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12654842" y="-2188912"/>
            <a:ext cx="8339164" cy="6663824"/>
            <a:chOff x="0" y="0"/>
            <a:chExt cx="2196323" cy="175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6323" cy="1755081"/>
            </a:xfrm>
            <a:custGeom>
              <a:avLst/>
              <a:gdLst/>
              <a:ahLst/>
              <a:cxnLst/>
              <a:rect l="l" t="t" r="r" b="b"/>
              <a:pathLst>
                <a:path w="2196323" h="1755081">
                  <a:moveTo>
                    <a:pt x="46419" y="0"/>
                  </a:moveTo>
                  <a:lnTo>
                    <a:pt x="2149904" y="0"/>
                  </a:lnTo>
                  <a:cubicBezTo>
                    <a:pt x="2175541" y="0"/>
                    <a:pt x="2196323" y="20783"/>
                    <a:pt x="2196323" y="46419"/>
                  </a:cubicBezTo>
                  <a:lnTo>
                    <a:pt x="2196323" y="1708662"/>
                  </a:lnTo>
                  <a:cubicBezTo>
                    <a:pt x="2196323" y="1720973"/>
                    <a:pt x="2191433" y="1732780"/>
                    <a:pt x="2182727" y="1741485"/>
                  </a:cubicBezTo>
                  <a:cubicBezTo>
                    <a:pt x="2174022" y="1750190"/>
                    <a:pt x="2162215" y="1755081"/>
                    <a:pt x="2149904" y="1755081"/>
                  </a:cubicBezTo>
                  <a:lnTo>
                    <a:pt x="46419" y="1755081"/>
                  </a:lnTo>
                  <a:cubicBezTo>
                    <a:pt x="20783" y="1755081"/>
                    <a:pt x="0" y="1734299"/>
                    <a:pt x="0" y="1708662"/>
                  </a:cubicBezTo>
                  <a:lnTo>
                    <a:pt x="0" y="46419"/>
                  </a:lnTo>
                  <a:cubicBezTo>
                    <a:pt x="0" y="20783"/>
                    <a:pt x="20783" y="0"/>
                    <a:pt x="46419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96323" cy="1802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20067" y="1023938"/>
            <a:ext cx="999761" cy="238125"/>
          </a:xfrm>
          <a:custGeom>
            <a:avLst/>
            <a:gdLst/>
            <a:ahLst/>
            <a:cxnLst/>
            <a:rect l="l" t="t" r="r" b="b"/>
            <a:pathLst>
              <a:path w="999761" h="238125">
                <a:moveTo>
                  <a:pt x="0" y="0"/>
                </a:moveTo>
                <a:lnTo>
                  <a:pt x="999761" y="0"/>
                </a:lnTo>
                <a:lnTo>
                  <a:pt x="999761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08468" y="1353853"/>
            <a:ext cx="306718" cy="238125"/>
          </a:xfrm>
          <a:custGeom>
            <a:avLst/>
            <a:gdLst/>
            <a:ahLst/>
            <a:cxnLst/>
            <a:rect l="l" t="t" r="r" b="b"/>
            <a:pathLst>
              <a:path w="306718" h="238125">
                <a:moveTo>
                  <a:pt x="0" y="0"/>
                </a:moveTo>
                <a:lnTo>
                  <a:pt x="306718" y="0"/>
                </a:lnTo>
                <a:lnTo>
                  <a:pt x="306718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61827" y="925228"/>
            <a:ext cx="483412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17"/>
              </a:lnSpc>
            </a:pPr>
            <a:r>
              <a:rPr lang="en-US" sz="468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Int</a:t>
            </a:r>
            <a:r>
              <a:rPr lang="en-US" sz="4681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742" y="1883542"/>
            <a:ext cx="17071558" cy="693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8"/>
              </a:lnSpc>
            </a:pPr>
            <a:endParaRPr/>
          </a:p>
          <a:p>
            <a:pPr marL="652123" lvl="1" indent="-326062" algn="l">
              <a:lnSpc>
                <a:spcPts val="4228"/>
              </a:lnSpc>
              <a:buFont typeface="Arial"/>
              <a:buChar char="•"/>
            </a:pPr>
            <a:r>
              <a:rPr lang="en-US" sz="3020" spc="2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SARS-CoV-2 infection is increasingly associated with neurological and cognitive complications beyond its respiratory manifestations</a:t>
            </a:r>
          </a:p>
          <a:p>
            <a:pPr algn="l">
              <a:lnSpc>
                <a:spcPts val="4228"/>
              </a:lnSpc>
            </a:pPr>
            <a:endParaRPr lang="en-US" sz="3020" spc="226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52123" lvl="1" indent="-326062" algn="l">
              <a:lnSpc>
                <a:spcPts val="4228"/>
              </a:lnSpc>
              <a:buFont typeface="Arial"/>
              <a:buChar char="•"/>
            </a:pPr>
            <a:r>
              <a:rPr lang="en-US" sz="3020" spc="2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Neurodegenerative diseases, particularly Alzheimer’s disease, are driven by complex molecular mechanisms including neuroinflammation, immune dysregulation, and protein misfolding</a:t>
            </a:r>
          </a:p>
          <a:p>
            <a:pPr algn="l">
              <a:lnSpc>
                <a:spcPts val="4228"/>
              </a:lnSpc>
            </a:pPr>
            <a:endParaRPr lang="en-US" sz="3020" spc="226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228"/>
              </a:lnSpc>
            </a:pPr>
            <a:endParaRPr lang="en-US" sz="3020" spc="226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52123" lvl="1" indent="-326062" algn="l">
              <a:lnSpc>
                <a:spcPts val="4228"/>
              </a:lnSpc>
              <a:buFont typeface="Arial"/>
              <a:buChar char="•"/>
            </a:pPr>
            <a:r>
              <a:rPr lang="en-US" sz="3020" spc="22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Bioinformatics approaches enable systematic identification of shared genes and pathways, providing insights into potential molecular links between viral infection and neurodegeneration</a:t>
            </a:r>
          </a:p>
          <a:p>
            <a:pPr algn="l">
              <a:lnSpc>
                <a:spcPts val="4228"/>
              </a:lnSpc>
            </a:pPr>
            <a:endParaRPr lang="en-US" sz="3020" spc="226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pic>
        <p:nvPicPr>
          <p:cNvPr id="9" name="WhatsApp Audio 2026-01-08 at 2.53.19 AM (1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0659DE6F-700C-5A94-2973-E9498493F5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649700" y="8806592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57"/>
    </mc:Choice>
    <mc:Fallback>
      <p:transition spd="slow" advTm="37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30" objId="9"/>
        <p14:stopEvt time="36877" objId="9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7602254" y="-2303212"/>
            <a:ext cx="8339164" cy="6663824"/>
            <a:chOff x="0" y="0"/>
            <a:chExt cx="2196323" cy="175508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96323" cy="1755081"/>
            </a:xfrm>
            <a:custGeom>
              <a:avLst/>
              <a:gdLst/>
              <a:ahLst/>
              <a:cxnLst/>
              <a:rect l="l" t="t" r="r" b="b"/>
              <a:pathLst>
                <a:path w="2196323" h="1755081">
                  <a:moveTo>
                    <a:pt x="46419" y="0"/>
                  </a:moveTo>
                  <a:lnTo>
                    <a:pt x="2149904" y="0"/>
                  </a:lnTo>
                  <a:cubicBezTo>
                    <a:pt x="2175541" y="0"/>
                    <a:pt x="2196323" y="20783"/>
                    <a:pt x="2196323" y="46419"/>
                  </a:cubicBezTo>
                  <a:lnTo>
                    <a:pt x="2196323" y="1708662"/>
                  </a:lnTo>
                  <a:cubicBezTo>
                    <a:pt x="2196323" y="1720973"/>
                    <a:pt x="2191433" y="1732780"/>
                    <a:pt x="2182727" y="1741485"/>
                  </a:cubicBezTo>
                  <a:cubicBezTo>
                    <a:pt x="2174022" y="1750190"/>
                    <a:pt x="2162215" y="1755081"/>
                    <a:pt x="2149904" y="1755081"/>
                  </a:cubicBezTo>
                  <a:lnTo>
                    <a:pt x="46419" y="1755081"/>
                  </a:lnTo>
                  <a:cubicBezTo>
                    <a:pt x="20783" y="1755081"/>
                    <a:pt x="0" y="1734299"/>
                    <a:pt x="0" y="1708662"/>
                  </a:cubicBezTo>
                  <a:lnTo>
                    <a:pt x="0" y="46419"/>
                  </a:lnTo>
                  <a:cubicBezTo>
                    <a:pt x="0" y="20783"/>
                    <a:pt x="20783" y="0"/>
                    <a:pt x="46419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96323" cy="18027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520067" y="1023938"/>
            <a:ext cx="999761" cy="238125"/>
          </a:xfrm>
          <a:custGeom>
            <a:avLst/>
            <a:gdLst/>
            <a:ahLst/>
            <a:cxnLst/>
            <a:rect l="l" t="t" r="r" b="b"/>
            <a:pathLst>
              <a:path w="999761" h="238125">
                <a:moveTo>
                  <a:pt x="0" y="0"/>
                </a:moveTo>
                <a:lnTo>
                  <a:pt x="999761" y="0"/>
                </a:lnTo>
                <a:lnTo>
                  <a:pt x="999761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657658" y="4905375"/>
            <a:ext cx="306718" cy="238125"/>
          </a:xfrm>
          <a:custGeom>
            <a:avLst/>
            <a:gdLst/>
            <a:ahLst/>
            <a:cxnLst/>
            <a:rect l="l" t="t" r="r" b="b"/>
            <a:pathLst>
              <a:path w="306718" h="238125">
                <a:moveTo>
                  <a:pt x="0" y="0"/>
                </a:moveTo>
                <a:lnTo>
                  <a:pt x="306718" y="0"/>
                </a:lnTo>
                <a:lnTo>
                  <a:pt x="306718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981075"/>
            <a:ext cx="2463906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9"/>
              </a:lnSpc>
            </a:pPr>
            <a:r>
              <a:rPr lang="en-US" sz="3099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Background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3080" y="2308577"/>
            <a:ext cx="9537937" cy="5558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8888" lvl="1" indent="-339444" algn="l">
              <a:lnSpc>
                <a:spcPts val="4402"/>
              </a:lnSpc>
              <a:buFont typeface="Arial"/>
              <a:buChar char="•"/>
            </a:pPr>
            <a:r>
              <a:rPr lang="en-US" sz="3144" spc="235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COVID-19 has neurological effects</a:t>
            </a:r>
          </a:p>
          <a:p>
            <a:pPr algn="l">
              <a:lnSpc>
                <a:spcPts val="4402"/>
              </a:lnSpc>
            </a:pPr>
            <a:endParaRPr lang="en-US" sz="3144" spc="235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402"/>
              </a:lnSpc>
            </a:pPr>
            <a:endParaRPr lang="en-US" sz="3144" spc="235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78888" lvl="1" indent="-339444" algn="l">
              <a:lnSpc>
                <a:spcPts val="4402"/>
              </a:lnSpc>
              <a:buFont typeface="Arial"/>
              <a:buChar char="•"/>
            </a:pPr>
            <a:r>
              <a:rPr lang="en-US" sz="3144" spc="235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Alzheimer’s disease is a major neurodegenerative disorder</a:t>
            </a:r>
          </a:p>
          <a:p>
            <a:pPr algn="l">
              <a:lnSpc>
                <a:spcPts val="4402"/>
              </a:lnSpc>
            </a:pPr>
            <a:endParaRPr lang="en-US" sz="3144" spc="235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402"/>
              </a:lnSpc>
            </a:pPr>
            <a:endParaRPr lang="en-US" sz="3144" spc="235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678888" lvl="1" indent="-339444" algn="l">
              <a:lnSpc>
                <a:spcPts val="4402"/>
              </a:lnSpc>
              <a:buFont typeface="Arial"/>
              <a:buChar char="•"/>
            </a:pPr>
            <a:r>
              <a:rPr lang="en-US" sz="3144" spc="235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Shared molecular mechanisms are suggested</a:t>
            </a:r>
          </a:p>
          <a:p>
            <a:pPr algn="l">
              <a:lnSpc>
                <a:spcPts val="4402"/>
              </a:lnSpc>
            </a:pPr>
            <a:endParaRPr lang="en-US" sz="3144" spc="235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pic>
        <p:nvPicPr>
          <p:cNvPr id="9" name="WhatsApp Audio 2026-01-08 at 2.53.20 AM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7F27154A-A390-93A3-BECE-30E8273EBE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71393" y="857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32"/>
    </mc:Choice>
    <mc:Fallback>
      <p:transition spd="slow" advTm="45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5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5" objId="9"/>
        <p14:stopEvt time="45605" objId="9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3922303" y="-3876909"/>
            <a:ext cx="7196728" cy="9367075"/>
            <a:chOff x="0" y="0"/>
            <a:chExt cx="1895435" cy="24670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95435" cy="2467048"/>
            </a:xfrm>
            <a:custGeom>
              <a:avLst/>
              <a:gdLst/>
              <a:ahLst/>
              <a:cxnLst/>
              <a:rect l="l" t="t" r="r" b="b"/>
              <a:pathLst>
                <a:path w="1895435" h="2467048">
                  <a:moveTo>
                    <a:pt x="53788" y="0"/>
                  </a:moveTo>
                  <a:lnTo>
                    <a:pt x="1841647" y="0"/>
                  </a:lnTo>
                  <a:cubicBezTo>
                    <a:pt x="1871353" y="0"/>
                    <a:pt x="1895435" y="24082"/>
                    <a:pt x="1895435" y="53788"/>
                  </a:cubicBezTo>
                  <a:lnTo>
                    <a:pt x="1895435" y="2413261"/>
                  </a:lnTo>
                  <a:cubicBezTo>
                    <a:pt x="1895435" y="2442967"/>
                    <a:pt x="1871353" y="2467048"/>
                    <a:pt x="1841647" y="2467048"/>
                  </a:cubicBezTo>
                  <a:lnTo>
                    <a:pt x="53788" y="2467048"/>
                  </a:lnTo>
                  <a:cubicBezTo>
                    <a:pt x="24082" y="2467048"/>
                    <a:pt x="0" y="2442967"/>
                    <a:pt x="0" y="2413261"/>
                  </a:cubicBezTo>
                  <a:lnTo>
                    <a:pt x="0" y="53788"/>
                  </a:lnTo>
                  <a:cubicBezTo>
                    <a:pt x="0" y="24082"/>
                    <a:pt x="24082" y="0"/>
                    <a:pt x="53788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895435" cy="2514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4265155"/>
            <a:ext cx="306718" cy="238125"/>
          </a:xfrm>
          <a:custGeom>
            <a:avLst/>
            <a:gdLst/>
            <a:ahLst/>
            <a:cxnLst/>
            <a:rect l="l" t="t" r="r" b="b"/>
            <a:pathLst>
              <a:path w="306718" h="238125">
                <a:moveTo>
                  <a:pt x="0" y="0"/>
                </a:moveTo>
                <a:lnTo>
                  <a:pt x="306718" y="0"/>
                </a:lnTo>
                <a:lnTo>
                  <a:pt x="306718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75341" y="5567845"/>
            <a:ext cx="5594822" cy="825745"/>
            <a:chOff x="0" y="0"/>
            <a:chExt cx="1473533" cy="2174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3533" cy="217480"/>
            </a:xfrm>
            <a:custGeom>
              <a:avLst/>
              <a:gdLst/>
              <a:ahLst/>
              <a:cxnLst/>
              <a:rect l="l" t="t" r="r" b="b"/>
              <a:pathLst>
                <a:path w="1473533" h="217480">
                  <a:moveTo>
                    <a:pt x="34594" y="0"/>
                  </a:moveTo>
                  <a:lnTo>
                    <a:pt x="1438939" y="0"/>
                  </a:lnTo>
                  <a:cubicBezTo>
                    <a:pt x="1448114" y="0"/>
                    <a:pt x="1456913" y="3645"/>
                    <a:pt x="1463401" y="10132"/>
                  </a:cubicBezTo>
                  <a:cubicBezTo>
                    <a:pt x="1469889" y="16620"/>
                    <a:pt x="1473533" y="25419"/>
                    <a:pt x="1473533" y="34594"/>
                  </a:cubicBezTo>
                  <a:lnTo>
                    <a:pt x="1473533" y="182886"/>
                  </a:lnTo>
                  <a:cubicBezTo>
                    <a:pt x="1473533" y="192061"/>
                    <a:pt x="1469889" y="200860"/>
                    <a:pt x="1463401" y="207348"/>
                  </a:cubicBezTo>
                  <a:cubicBezTo>
                    <a:pt x="1456913" y="213835"/>
                    <a:pt x="1448114" y="217480"/>
                    <a:pt x="1438939" y="217480"/>
                  </a:cubicBezTo>
                  <a:lnTo>
                    <a:pt x="34594" y="217480"/>
                  </a:lnTo>
                  <a:cubicBezTo>
                    <a:pt x="25419" y="217480"/>
                    <a:pt x="16620" y="213835"/>
                    <a:pt x="10132" y="207348"/>
                  </a:cubicBezTo>
                  <a:cubicBezTo>
                    <a:pt x="3645" y="200860"/>
                    <a:pt x="0" y="192061"/>
                    <a:pt x="0" y="182886"/>
                  </a:cubicBezTo>
                  <a:lnTo>
                    <a:pt x="0" y="34594"/>
                  </a:lnTo>
                  <a:cubicBezTo>
                    <a:pt x="0" y="25419"/>
                    <a:pt x="3645" y="16620"/>
                    <a:pt x="10132" y="10132"/>
                  </a:cubicBezTo>
                  <a:cubicBezTo>
                    <a:pt x="16620" y="3645"/>
                    <a:pt x="25419" y="0"/>
                    <a:pt x="34594" y="0"/>
                  </a:cubicBezTo>
                  <a:close/>
                </a:path>
              </a:pathLst>
            </a:custGeom>
            <a:solidFill>
              <a:srgbClr val="00444D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73533" cy="2651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5341" y="6606070"/>
            <a:ext cx="5594822" cy="894544"/>
            <a:chOff x="0" y="0"/>
            <a:chExt cx="1473533" cy="2356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3533" cy="235600"/>
            </a:xfrm>
            <a:custGeom>
              <a:avLst/>
              <a:gdLst/>
              <a:ahLst/>
              <a:cxnLst/>
              <a:rect l="l" t="t" r="r" b="b"/>
              <a:pathLst>
                <a:path w="1473533" h="235600">
                  <a:moveTo>
                    <a:pt x="34594" y="0"/>
                  </a:moveTo>
                  <a:lnTo>
                    <a:pt x="1438939" y="0"/>
                  </a:lnTo>
                  <a:cubicBezTo>
                    <a:pt x="1448114" y="0"/>
                    <a:pt x="1456913" y="3645"/>
                    <a:pt x="1463401" y="10132"/>
                  </a:cubicBezTo>
                  <a:cubicBezTo>
                    <a:pt x="1469889" y="16620"/>
                    <a:pt x="1473533" y="25419"/>
                    <a:pt x="1473533" y="34594"/>
                  </a:cubicBezTo>
                  <a:lnTo>
                    <a:pt x="1473533" y="201006"/>
                  </a:lnTo>
                  <a:cubicBezTo>
                    <a:pt x="1473533" y="210181"/>
                    <a:pt x="1469889" y="218980"/>
                    <a:pt x="1463401" y="225468"/>
                  </a:cubicBezTo>
                  <a:cubicBezTo>
                    <a:pt x="1456913" y="231955"/>
                    <a:pt x="1448114" y="235600"/>
                    <a:pt x="1438939" y="235600"/>
                  </a:cubicBezTo>
                  <a:lnTo>
                    <a:pt x="34594" y="235600"/>
                  </a:lnTo>
                  <a:cubicBezTo>
                    <a:pt x="25419" y="235600"/>
                    <a:pt x="16620" y="231955"/>
                    <a:pt x="10132" y="225468"/>
                  </a:cubicBezTo>
                  <a:cubicBezTo>
                    <a:pt x="3645" y="218980"/>
                    <a:pt x="0" y="210181"/>
                    <a:pt x="0" y="201006"/>
                  </a:cubicBezTo>
                  <a:lnTo>
                    <a:pt x="0" y="34594"/>
                  </a:lnTo>
                  <a:cubicBezTo>
                    <a:pt x="0" y="25419"/>
                    <a:pt x="3645" y="16620"/>
                    <a:pt x="10132" y="10132"/>
                  </a:cubicBezTo>
                  <a:cubicBezTo>
                    <a:pt x="16620" y="3645"/>
                    <a:pt x="25419" y="0"/>
                    <a:pt x="34594" y="0"/>
                  </a:cubicBezTo>
                  <a:close/>
                </a:path>
              </a:pathLst>
            </a:custGeom>
            <a:solidFill>
              <a:srgbClr val="00444D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473533" cy="28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5341" y="7595865"/>
            <a:ext cx="5594822" cy="1107183"/>
            <a:chOff x="0" y="0"/>
            <a:chExt cx="1473533" cy="2916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73533" cy="291604"/>
            </a:xfrm>
            <a:custGeom>
              <a:avLst/>
              <a:gdLst/>
              <a:ahLst/>
              <a:cxnLst/>
              <a:rect l="l" t="t" r="r" b="b"/>
              <a:pathLst>
                <a:path w="1473533" h="291604">
                  <a:moveTo>
                    <a:pt x="34594" y="0"/>
                  </a:moveTo>
                  <a:lnTo>
                    <a:pt x="1438939" y="0"/>
                  </a:lnTo>
                  <a:cubicBezTo>
                    <a:pt x="1448114" y="0"/>
                    <a:pt x="1456913" y="3645"/>
                    <a:pt x="1463401" y="10132"/>
                  </a:cubicBezTo>
                  <a:cubicBezTo>
                    <a:pt x="1469889" y="16620"/>
                    <a:pt x="1473533" y="25419"/>
                    <a:pt x="1473533" y="34594"/>
                  </a:cubicBezTo>
                  <a:lnTo>
                    <a:pt x="1473533" y="257010"/>
                  </a:lnTo>
                  <a:cubicBezTo>
                    <a:pt x="1473533" y="266184"/>
                    <a:pt x="1469889" y="274984"/>
                    <a:pt x="1463401" y="281471"/>
                  </a:cubicBezTo>
                  <a:cubicBezTo>
                    <a:pt x="1456913" y="287959"/>
                    <a:pt x="1448114" y="291604"/>
                    <a:pt x="1438939" y="291604"/>
                  </a:cubicBezTo>
                  <a:lnTo>
                    <a:pt x="34594" y="291604"/>
                  </a:lnTo>
                  <a:cubicBezTo>
                    <a:pt x="25419" y="291604"/>
                    <a:pt x="16620" y="287959"/>
                    <a:pt x="10132" y="281471"/>
                  </a:cubicBezTo>
                  <a:cubicBezTo>
                    <a:pt x="3645" y="274984"/>
                    <a:pt x="0" y="266184"/>
                    <a:pt x="0" y="257010"/>
                  </a:cubicBezTo>
                  <a:lnTo>
                    <a:pt x="0" y="34594"/>
                  </a:lnTo>
                  <a:cubicBezTo>
                    <a:pt x="0" y="25419"/>
                    <a:pt x="3645" y="16620"/>
                    <a:pt x="10132" y="10132"/>
                  </a:cubicBezTo>
                  <a:cubicBezTo>
                    <a:pt x="16620" y="3645"/>
                    <a:pt x="25419" y="0"/>
                    <a:pt x="34594" y="0"/>
                  </a:cubicBezTo>
                  <a:close/>
                </a:path>
              </a:pathLst>
            </a:custGeom>
            <a:solidFill>
              <a:srgbClr val="00444D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1473533" cy="40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FFFFFF"/>
                  </a:solidFill>
                  <a:latin typeface="Codec Pro"/>
                  <a:ea typeface="Codec Pro"/>
                  <a:cs typeface="Codec Pro"/>
                  <a:sym typeface="Codec Pro"/>
                </a:rPr>
                <a:t>Perform pathway analysis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9980771" y="9263062"/>
            <a:ext cx="7278529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028700" y="9020175"/>
            <a:ext cx="999761" cy="238125"/>
          </a:xfrm>
          <a:custGeom>
            <a:avLst/>
            <a:gdLst/>
            <a:ahLst/>
            <a:cxnLst/>
            <a:rect l="l" t="t" r="r" b="b"/>
            <a:pathLst>
              <a:path w="999761" h="238125">
                <a:moveTo>
                  <a:pt x="0" y="0"/>
                </a:moveTo>
                <a:lnTo>
                  <a:pt x="999761" y="0"/>
                </a:lnTo>
                <a:lnTo>
                  <a:pt x="999761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1036810"/>
            <a:ext cx="9202570" cy="118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41"/>
              </a:lnSpc>
            </a:pPr>
            <a:r>
              <a:rPr lang="en-US" sz="8941" spc="-44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Aim &amp; Objectives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2059" y="3550780"/>
            <a:ext cx="9675770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Aim: Identify shared molecular mechanisms between</a:t>
            </a:r>
            <a:r>
              <a:rPr lang="en-US" sz="2599" u="none" strike="noStrike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SARS-CoV-2 and Alzheimer’s disease</a:t>
            </a:r>
          </a:p>
        </p:txBody>
      </p:sp>
      <p:sp>
        <p:nvSpPr>
          <p:cNvPr id="19" name="Freeform 19"/>
          <p:cNvSpPr/>
          <p:nvPr/>
        </p:nvSpPr>
        <p:spPr>
          <a:xfrm>
            <a:off x="875341" y="5235587"/>
            <a:ext cx="306718" cy="238125"/>
          </a:xfrm>
          <a:custGeom>
            <a:avLst/>
            <a:gdLst/>
            <a:ahLst/>
            <a:cxnLst/>
            <a:rect l="l" t="t" r="r" b="b"/>
            <a:pathLst>
              <a:path w="306718" h="238125">
                <a:moveTo>
                  <a:pt x="0" y="0"/>
                </a:moveTo>
                <a:lnTo>
                  <a:pt x="306718" y="0"/>
                </a:lnTo>
                <a:lnTo>
                  <a:pt x="306718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4899977"/>
            <a:ext cx="1670596" cy="410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spc="164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Objectives: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0" y="5643850"/>
            <a:ext cx="6379590" cy="56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 spc="232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Identify DEGs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487" y="6777117"/>
            <a:ext cx="7278529" cy="55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 spc="21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Find shared genes</a:t>
            </a:r>
          </a:p>
        </p:txBody>
      </p:sp>
      <p:pic>
        <p:nvPicPr>
          <p:cNvPr id="23" name="WhatsApp Audio 2026-01-08 at 2.53.19 AM (1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B20F85E2-675A-CCAA-D295-5B39C95A192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773400" y="8198609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46"/>
    </mc:Choice>
    <mc:Fallback>
      <p:transition spd="slow" advTm="3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19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7" objId="23"/>
        <p14:stopEvt time="36741" objId="2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100000">
            <a:off x="4257734" y="7797653"/>
            <a:ext cx="7660383" cy="7717066"/>
            <a:chOff x="0" y="0"/>
            <a:chExt cx="2017549" cy="2032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7550" cy="2032478"/>
            </a:xfrm>
            <a:custGeom>
              <a:avLst/>
              <a:gdLst/>
              <a:ahLst/>
              <a:cxnLst/>
              <a:rect l="l" t="t" r="r" b="b"/>
              <a:pathLst>
                <a:path w="2017550" h="2032478">
                  <a:moveTo>
                    <a:pt x="50532" y="0"/>
                  </a:moveTo>
                  <a:lnTo>
                    <a:pt x="1967017" y="0"/>
                  </a:lnTo>
                  <a:cubicBezTo>
                    <a:pt x="1980419" y="0"/>
                    <a:pt x="1993272" y="5324"/>
                    <a:pt x="2002749" y="14801"/>
                  </a:cubicBezTo>
                  <a:cubicBezTo>
                    <a:pt x="2012226" y="24277"/>
                    <a:pt x="2017550" y="37130"/>
                    <a:pt x="2017550" y="50532"/>
                  </a:cubicBezTo>
                  <a:lnTo>
                    <a:pt x="2017550" y="1981946"/>
                  </a:lnTo>
                  <a:cubicBezTo>
                    <a:pt x="2017550" y="1995348"/>
                    <a:pt x="2012226" y="2008201"/>
                    <a:pt x="2002749" y="2017678"/>
                  </a:cubicBezTo>
                  <a:cubicBezTo>
                    <a:pt x="1993272" y="2027155"/>
                    <a:pt x="1980419" y="2032478"/>
                    <a:pt x="1967017" y="2032478"/>
                  </a:cubicBezTo>
                  <a:lnTo>
                    <a:pt x="50532" y="2032478"/>
                  </a:lnTo>
                  <a:cubicBezTo>
                    <a:pt x="37130" y="2032478"/>
                    <a:pt x="24277" y="2027155"/>
                    <a:pt x="14801" y="2017678"/>
                  </a:cubicBezTo>
                  <a:cubicBezTo>
                    <a:pt x="5324" y="2008201"/>
                    <a:pt x="0" y="1995348"/>
                    <a:pt x="0" y="1981946"/>
                  </a:cubicBezTo>
                  <a:lnTo>
                    <a:pt x="0" y="50532"/>
                  </a:lnTo>
                  <a:cubicBezTo>
                    <a:pt x="0" y="37130"/>
                    <a:pt x="5324" y="24277"/>
                    <a:pt x="14801" y="14801"/>
                  </a:cubicBezTo>
                  <a:cubicBezTo>
                    <a:pt x="24277" y="5324"/>
                    <a:pt x="37130" y="0"/>
                    <a:pt x="50532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017549" cy="20801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259539" y="1028700"/>
            <a:ext cx="999761" cy="238125"/>
          </a:xfrm>
          <a:custGeom>
            <a:avLst/>
            <a:gdLst/>
            <a:ahLst/>
            <a:cxnLst/>
            <a:rect l="l" t="t" r="r" b="b"/>
            <a:pathLst>
              <a:path w="999761" h="238125">
                <a:moveTo>
                  <a:pt x="0" y="0"/>
                </a:moveTo>
                <a:lnTo>
                  <a:pt x="999761" y="0"/>
                </a:lnTo>
                <a:lnTo>
                  <a:pt x="999761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99758" y="1955159"/>
            <a:ext cx="3919338" cy="1580941"/>
            <a:chOff x="0" y="0"/>
            <a:chExt cx="1032254" cy="4163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2254" cy="416380"/>
            </a:xfrm>
            <a:custGeom>
              <a:avLst/>
              <a:gdLst/>
              <a:ahLst/>
              <a:cxnLst/>
              <a:rect l="l" t="t" r="r" b="b"/>
              <a:pathLst>
                <a:path w="1032254" h="416380">
                  <a:moveTo>
                    <a:pt x="49383" y="0"/>
                  </a:moveTo>
                  <a:lnTo>
                    <a:pt x="982871" y="0"/>
                  </a:lnTo>
                  <a:cubicBezTo>
                    <a:pt x="1010144" y="0"/>
                    <a:pt x="1032254" y="22109"/>
                    <a:pt x="1032254" y="49383"/>
                  </a:cubicBezTo>
                  <a:lnTo>
                    <a:pt x="1032254" y="366997"/>
                  </a:lnTo>
                  <a:cubicBezTo>
                    <a:pt x="1032254" y="380094"/>
                    <a:pt x="1027051" y="392655"/>
                    <a:pt x="1017790" y="401916"/>
                  </a:cubicBezTo>
                  <a:cubicBezTo>
                    <a:pt x="1008529" y="411177"/>
                    <a:pt x="995968" y="416380"/>
                    <a:pt x="982871" y="416380"/>
                  </a:cubicBezTo>
                  <a:lnTo>
                    <a:pt x="49383" y="416380"/>
                  </a:lnTo>
                  <a:cubicBezTo>
                    <a:pt x="36286" y="416380"/>
                    <a:pt x="23725" y="411177"/>
                    <a:pt x="14464" y="401916"/>
                  </a:cubicBezTo>
                  <a:cubicBezTo>
                    <a:pt x="5203" y="392655"/>
                    <a:pt x="0" y="380094"/>
                    <a:pt x="0" y="366997"/>
                  </a:cubicBezTo>
                  <a:lnTo>
                    <a:pt x="0" y="49383"/>
                  </a:lnTo>
                  <a:cubicBezTo>
                    <a:pt x="0" y="36286"/>
                    <a:pt x="5203" y="23725"/>
                    <a:pt x="14464" y="14464"/>
                  </a:cubicBezTo>
                  <a:cubicBezTo>
                    <a:pt x="23725" y="5203"/>
                    <a:pt x="36286" y="0"/>
                    <a:pt x="49383" y="0"/>
                  </a:cubicBezTo>
                  <a:close/>
                </a:path>
              </a:pathLst>
            </a:custGeom>
            <a:solidFill>
              <a:srgbClr val="00444D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32254" cy="464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6354" y="5438387"/>
            <a:ext cx="3504171" cy="1580941"/>
            <a:chOff x="0" y="0"/>
            <a:chExt cx="922909" cy="4163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22909" cy="416380"/>
            </a:xfrm>
            <a:custGeom>
              <a:avLst/>
              <a:gdLst/>
              <a:ahLst/>
              <a:cxnLst/>
              <a:rect l="l" t="t" r="r" b="b"/>
              <a:pathLst>
                <a:path w="922909" h="416380">
                  <a:moveTo>
                    <a:pt x="55234" y="0"/>
                  </a:moveTo>
                  <a:lnTo>
                    <a:pt x="867676" y="0"/>
                  </a:lnTo>
                  <a:cubicBezTo>
                    <a:pt x="882324" y="0"/>
                    <a:pt x="896373" y="5819"/>
                    <a:pt x="906732" y="16178"/>
                  </a:cubicBezTo>
                  <a:cubicBezTo>
                    <a:pt x="917090" y="26536"/>
                    <a:pt x="922909" y="40585"/>
                    <a:pt x="922909" y="55234"/>
                  </a:cubicBezTo>
                  <a:lnTo>
                    <a:pt x="922909" y="361146"/>
                  </a:lnTo>
                  <a:cubicBezTo>
                    <a:pt x="922909" y="391651"/>
                    <a:pt x="898180" y="416380"/>
                    <a:pt x="867676" y="416380"/>
                  </a:cubicBezTo>
                  <a:lnTo>
                    <a:pt x="55234" y="416380"/>
                  </a:lnTo>
                  <a:cubicBezTo>
                    <a:pt x="40585" y="416380"/>
                    <a:pt x="26536" y="410560"/>
                    <a:pt x="16178" y="400202"/>
                  </a:cubicBezTo>
                  <a:cubicBezTo>
                    <a:pt x="5819" y="389844"/>
                    <a:pt x="0" y="375795"/>
                    <a:pt x="0" y="361146"/>
                  </a:cubicBezTo>
                  <a:lnTo>
                    <a:pt x="0" y="55234"/>
                  </a:lnTo>
                  <a:cubicBezTo>
                    <a:pt x="0" y="40585"/>
                    <a:pt x="5819" y="26536"/>
                    <a:pt x="16178" y="16178"/>
                  </a:cubicBezTo>
                  <a:cubicBezTo>
                    <a:pt x="26536" y="5819"/>
                    <a:pt x="40585" y="0"/>
                    <a:pt x="55234" y="0"/>
                  </a:cubicBezTo>
                  <a:close/>
                </a:path>
              </a:pathLst>
            </a:custGeom>
            <a:solidFill>
              <a:srgbClr val="00444D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22909" cy="464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36354" y="7457478"/>
            <a:ext cx="3752986" cy="1580941"/>
            <a:chOff x="0" y="0"/>
            <a:chExt cx="988441" cy="41638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88441" cy="416380"/>
            </a:xfrm>
            <a:custGeom>
              <a:avLst/>
              <a:gdLst/>
              <a:ahLst/>
              <a:cxnLst/>
              <a:rect l="l" t="t" r="r" b="b"/>
              <a:pathLst>
                <a:path w="988441" h="416380">
                  <a:moveTo>
                    <a:pt x="51572" y="0"/>
                  </a:moveTo>
                  <a:lnTo>
                    <a:pt x="936869" y="0"/>
                  </a:lnTo>
                  <a:cubicBezTo>
                    <a:pt x="965351" y="0"/>
                    <a:pt x="988441" y="23089"/>
                    <a:pt x="988441" y="51572"/>
                  </a:cubicBezTo>
                  <a:lnTo>
                    <a:pt x="988441" y="364808"/>
                  </a:lnTo>
                  <a:cubicBezTo>
                    <a:pt x="988441" y="378486"/>
                    <a:pt x="983007" y="391603"/>
                    <a:pt x="973336" y="401275"/>
                  </a:cubicBezTo>
                  <a:cubicBezTo>
                    <a:pt x="963664" y="410946"/>
                    <a:pt x="950547" y="416380"/>
                    <a:pt x="936869" y="416380"/>
                  </a:cubicBezTo>
                  <a:lnTo>
                    <a:pt x="51572" y="416380"/>
                  </a:lnTo>
                  <a:cubicBezTo>
                    <a:pt x="37894" y="416380"/>
                    <a:pt x="24777" y="410946"/>
                    <a:pt x="15105" y="401275"/>
                  </a:cubicBezTo>
                  <a:cubicBezTo>
                    <a:pt x="5433" y="391603"/>
                    <a:pt x="0" y="378486"/>
                    <a:pt x="0" y="364808"/>
                  </a:cubicBezTo>
                  <a:lnTo>
                    <a:pt x="0" y="51572"/>
                  </a:lnTo>
                  <a:cubicBezTo>
                    <a:pt x="0" y="37894"/>
                    <a:pt x="5433" y="24777"/>
                    <a:pt x="15105" y="15105"/>
                  </a:cubicBezTo>
                  <a:cubicBezTo>
                    <a:pt x="24777" y="5433"/>
                    <a:pt x="37894" y="0"/>
                    <a:pt x="51572" y="0"/>
                  </a:cubicBezTo>
                  <a:close/>
                </a:path>
              </a:pathLst>
            </a:custGeom>
            <a:solidFill>
              <a:srgbClr val="00444D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988441" cy="464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1798373" y="9043182"/>
            <a:ext cx="2158534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499758" y="3695521"/>
            <a:ext cx="4394462" cy="1580941"/>
            <a:chOff x="0" y="0"/>
            <a:chExt cx="1157389" cy="4163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57389" cy="416380"/>
            </a:xfrm>
            <a:custGeom>
              <a:avLst/>
              <a:gdLst/>
              <a:ahLst/>
              <a:cxnLst/>
              <a:rect l="l" t="t" r="r" b="b"/>
              <a:pathLst>
                <a:path w="1157389" h="416380">
                  <a:moveTo>
                    <a:pt x="44044" y="0"/>
                  </a:moveTo>
                  <a:lnTo>
                    <a:pt x="1113346" y="0"/>
                  </a:lnTo>
                  <a:cubicBezTo>
                    <a:pt x="1125027" y="0"/>
                    <a:pt x="1136229" y="4640"/>
                    <a:pt x="1144489" y="12900"/>
                  </a:cubicBezTo>
                  <a:cubicBezTo>
                    <a:pt x="1152749" y="21160"/>
                    <a:pt x="1157389" y="32363"/>
                    <a:pt x="1157389" y="44044"/>
                  </a:cubicBezTo>
                  <a:lnTo>
                    <a:pt x="1157389" y="372336"/>
                  </a:lnTo>
                  <a:cubicBezTo>
                    <a:pt x="1157389" y="384017"/>
                    <a:pt x="1152749" y="395220"/>
                    <a:pt x="1144489" y="403480"/>
                  </a:cubicBezTo>
                  <a:cubicBezTo>
                    <a:pt x="1136229" y="411739"/>
                    <a:pt x="1125027" y="416380"/>
                    <a:pt x="1113346" y="416380"/>
                  </a:cubicBezTo>
                  <a:lnTo>
                    <a:pt x="44044" y="416380"/>
                  </a:lnTo>
                  <a:cubicBezTo>
                    <a:pt x="32363" y="416380"/>
                    <a:pt x="21160" y="411739"/>
                    <a:pt x="12900" y="403480"/>
                  </a:cubicBezTo>
                  <a:cubicBezTo>
                    <a:pt x="4640" y="395220"/>
                    <a:pt x="0" y="384017"/>
                    <a:pt x="0" y="372336"/>
                  </a:cubicBezTo>
                  <a:lnTo>
                    <a:pt x="0" y="44044"/>
                  </a:lnTo>
                  <a:cubicBezTo>
                    <a:pt x="0" y="32363"/>
                    <a:pt x="4640" y="21160"/>
                    <a:pt x="12900" y="12900"/>
                  </a:cubicBezTo>
                  <a:cubicBezTo>
                    <a:pt x="21160" y="4640"/>
                    <a:pt x="32363" y="0"/>
                    <a:pt x="44044" y="0"/>
                  </a:cubicBezTo>
                  <a:close/>
                </a:path>
              </a:pathLst>
            </a:custGeom>
            <a:solidFill>
              <a:srgbClr val="00444D"/>
            </a:solidFill>
            <a:ln w="952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157389" cy="464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8488792" y="1457261"/>
            <a:ext cx="9614567" cy="6057460"/>
          </a:xfrm>
          <a:custGeom>
            <a:avLst/>
            <a:gdLst/>
            <a:ahLst/>
            <a:cxnLst/>
            <a:rect l="l" t="t" r="r" b="b"/>
            <a:pathLst>
              <a:path w="9614567" h="6057460">
                <a:moveTo>
                  <a:pt x="0" y="0"/>
                </a:moveTo>
                <a:lnTo>
                  <a:pt x="9614566" y="0"/>
                </a:lnTo>
                <a:lnTo>
                  <a:pt x="9614566" y="6057460"/>
                </a:lnTo>
                <a:lnTo>
                  <a:pt x="0" y="6057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278242" y="538319"/>
            <a:ext cx="8115300" cy="141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6"/>
              </a:lnSpc>
            </a:pPr>
            <a:r>
              <a:rPr lang="en-US" sz="9656" spc="-482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Methodology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3898" y="7695603"/>
            <a:ext cx="2829083" cy="979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202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KEGG pathway enrichment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40915" y="7638546"/>
            <a:ext cx="6688821" cy="1130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 spc="11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Figure 1:</a:t>
            </a:r>
            <a:r>
              <a:rPr lang="en-US" sz="1599" u="none" strike="noStrike" spc="11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Bioinformatics workflow used to identify shared molecular mechanisms between SARS-CoV-2 infection and Alzheimer’s disease.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 u="none" strike="noStrike" spc="11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34843" y="2306320"/>
            <a:ext cx="3307192" cy="898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18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Gene expression datasets from GEO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34843" y="3888526"/>
            <a:ext cx="3919303" cy="862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spc="17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Differential expression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6354" y="5657462"/>
            <a:ext cx="3504171" cy="106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Shared gene identification</a:t>
            </a:r>
          </a:p>
        </p:txBody>
      </p:sp>
      <p:pic>
        <p:nvPicPr>
          <p:cNvPr id="27" name="WhatsApp Audio 2026-01-08 at 4.33.48 PM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1563A482-3189-4C4F-4CC2-CF209C0F73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454619" y="8632722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06"/>
    </mc:Choice>
    <mc:Fallback>
      <p:transition spd="slow" advTm="65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6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3" objId="27"/>
        <p14:stopEvt time="64506" objId="2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5766433" y="2826760"/>
            <a:ext cx="5043133" cy="5043133"/>
            <a:chOff x="0" y="0"/>
            <a:chExt cx="1328233" cy="13282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8233" cy="1328233"/>
            </a:xfrm>
            <a:custGeom>
              <a:avLst/>
              <a:gdLst/>
              <a:ahLst/>
              <a:cxnLst/>
              <a:rect l="l" t="t" r="r" b="b"/>
              <a:pathLst>
                <a:path w="1328233" h="1328233">
                  <a:moveTo>
                    <a:pt x="76757" y="0"/>
                  </a:moveTo>
                  <a:lnTo>
                    <a:pt x="1251476" y="0"/>
                  </a:lnTo>
                  <a:cubicBezTo>
                    <a:pt x="1293867" y="0"/>
                    <a:pt x="1328233" y="34365"/>
                    <a:pt x="1328233" y="76757"/>
                  </a:cubicBezTo>
                  <a:lnTo>
                    <a:pt x="1328233" y="1251476"/>
                  </a:lnTo>
                  <a:cubicBezTo>
                    <a:pt x="1328233" y="1271833"/>
                    <a:pt x="1320146" y="1291356"/>
                    <a:pt x="1305751" y="1305751"/>
                  </a:cubicBezTo>
                  <a:cubicBezTo>
                    <a:pt x="1291356" y="1320146"/>
                    <a:pt x="1271833" y="1328233"/>
                    <a:pt x="1251476" y="1328233"/>
                  </a:cubicBezTo>
                  <a:lnTo>
                    <a:pt x="76757" y="1328233"/>
                  </a:lnTo>
                  <a:cubicBezTo>
                    <a:pt x="56400" y="1328233"/>
                    <a:pt x="36876" y="1320146"/>
                    <a:pt x="22482" y="1305751"/>
                  </a:cubicBezTo>
                  <a:cubicBezTo>
                    <a:pt x="8087" y="1291356"/>
                    <a:pt x="0" y="1271833"/>
                    <a:pt x="0" y="1251476"/>
                  </a:cubicBezTo>
                  <a:lnTo>
                    <a:pt x="0" y="76757"/>
                  </a:lnTo>
                  <a:cubicBezTo>
                    <a:pt x="0" y="56400"/>
                    <a:pt x="8087" y="36876"/>
                    <a:pt x="22482" y="22482"/>
                  </a:cubicBezTo>
                  <a:cubicBezTo>
                    <a:pt x="36876" y="8087"/>
                    <a:pt x="56400" y="0"/>
                    <a:pt x="76757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28233" cy="1375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79866" y="7139586"/>
            <a:ext cx="306718" cy="238125"/>
          </a:xfrm>
          <a:custGeom>
            <a:avLst/>
            <a:gdLst/>
            <a:ahLst/>
            <a:cxnLst/>
            <a:rect l="l" t="t" r="r" b="b"/>
            <a:pathLst>
              <a:path w="306718" h="238125">
                <a:moveTo>
                  <a:pt x="0" y="0"/>
                </a:moveTo>
                <a:lnTo>
                  <a:pt x="306718" y="0"/>
                </a:lnTo>
                <a:lnTo>
                  <a:pt x="306718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259539" y="1028700"/>
            <a:ext cx="999761" cy="238125"/>
          </a:xfrm>
          <a:custGeom>
            <a:avLst/>
            <a:gdLst/>
            <a:ahLst/>
            <a:cxnLst/>
            <a:rect l="l" t="t" r="r" b="b"/>
            <a:pathLst>
              <a:path w="999761" h="238125">
                <a:moveTo>
                  <a:pt x="0" y="0"/>
                </a:moveTo>
                <a:lnTo>
                  <a:pt x="999761" y="0"/>
                </a:lnTo>
                <a:lnTo>
                  <a:pt x="999761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028700" y="8914360"/>
            <a:ext cx="6263046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86584" y="1617699"/>
            <a:ext cx="6362242" cy="5264713"/>
          </a:xfrm>
          <a:custGeom>
            <a:avLst/>
            <a:gdLst/>
            <a:ahLst/>
            <a:cxnLst/>
            <a:rect l="l" t="t" r="r" b="b"/>
            <a:pathLst>
              <a:path w="6362242" h="5264713">
                <a:moveTo>
                  <a:pt x="0" y="0"/>
                </a:moveTo>
                <a:lnTo>
                  <a:pt x="6362242" y="0"/>
                </a:lnTo>
                <a:lnTo>
                  <a:pt x="6362242" y="5264712"/>
                </a:lnTo>
                <a:lnTo>
                  <a:pt x="0" y="52647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316381" y="1785403"/>
            <a:ext cx="6472263" cy="5354183"/>
          </a:xfrm>
          <a:custGeom>
            <a:avLst/>
            <a:gdLst/>
            <a:ahLst/>
            <a:cxnLst/>
            <a:rect l="l" t="t" r="r" b="b"/>
            <a:pathLst>
              <a:path w="6472263" h="5354183">
                <a:moveTo>
                  <a:pt x="0" y="0"/>
                </a:moveTo>
                <a:lnTo>
                  <a:pt x="6472262" y="0"/>
                </a:lnTo>
                <a:lnTo>
                  <a:pt x="6472262" y="5354183"/>
                </a:lnTo>
                <a:lnTo>
                  <a:pt x="0" y="53541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86584" y="127199"/>
            <a:ext cx="4122291" cy="123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7"/>
              </a:lnSpc>
            </a:pPr>
            <a:r>
              <a:rPr lang="en-US" sz="8397" spc="-41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 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8070" y="7466842"/>
            <a:ext cx="7702316" cy="1267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3"/>
              </a:lnSpc>
              <a:spcBef>
                <a:spcPct val="0"/>
              </a:spcBef>
            </a:pPr>
            <a:r>
              <a:rPr lang="en-US" sz="2331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Figure 2: KEGG pathway enrichment highlighting Alzheimer’s disease and SARS-CoV-2 infection pathways.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42739" y="7211024"/>
            <a:ext cx="6968728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Figure 3: Representative genes shared between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Cy Grotesk Key"/>
                <a:ea typeface="Cy Grotesk Key"/>
                <a:cs typeface="Cy Grotesk Key"/>
                <a:sym typeface="Cy Grotesk Key"/>
              </a:rPr>
              <a:t>SARS-CoV-2 infection and Alzheimer’s disease.</a:t>
            </a:r>
          </a:p>
        </p:txBody>
      </p:sp>
      <p:pic>
        <p:nvPicPr>
          <p:cNvPr id="14" name="WhatsApp Audio 2026-01-08 at 4.37.28 PM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B69CEEA5-9BB7-CB2D-8150-74721D046E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991077" y="8953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837"/>
    </mc:Choice>
    <mc:Fallback>
      <p:transition spd="slow" advTm="80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2" objId="14"/>
        <p14:stopEvt time="80266" objId="1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100000">
            <a:off x="-1645494" y="5285727"/>
            <a:ext cx="3290988" cy="3290988"/>
            <a:chOff x="0" y="0"/>
            <a:chExt cx="866762" cy="8667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6762" cy="866762"/>
            </a:xfrm>
            <a:custGeom>
              <a:avLst/>
              <a:gdLst/>
              <a:ahLst/>
              <a:cxnLst/>
              <a:rect l="l" t="t" r="r" b="b"/>
              <a:pathLst>
                <a:path w="866762" h="866762">
                  <a:moveTo>
                    <a:pt x="117623" y="0"/>
                  </a:moveTo>
                  <a:lnTo>
                    <a:pt x="749139" y="0"/>
                  </a:lnTo>
                  <a:cubicBezTo>
                    <a:pt x="814101" y="0"/>
                    <a:pt x="866762" y="52662"/>
                    <a:pt x="866762" y="117623"/>
                  </a:cubicBezTo>
                  <a:lnTo>
                    <a:pt x="866762" y="749139"/>
                  </a:lnTo>
                  <a:cubicBezTo>
                    <a:pt x="866762" y="814101"/>
                    <a:pt x="814101" y="866762"/>
                    <a:pt x="749139" y="866762"/>
                  </a:cubicBezTo>
                  <a:lnTo>
                    <a:pt x="117623" y="866762"/>
                  </a:lnTo>
                  <a:cubicBezTo>
                    <a:pt x="52662" y="866762"/>
                    <a:pt x="0" y="814101"/>
                    <a:pt x="0" y="749139"/>
                  </a:cubicBezTo>
                  <a:lnTo>
                    <a:pt x="0" y="117623"/>
                  </a:lnTo>
                  <a:cubicBezTo>
                    <a:pt x="0" y="52662"/>
                    <a:pt x="52662" y="0"/>
                    <a:pt x="117623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6762" cy="914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721966" y="9258300"/>
            <a:ext cx="306718" cy="238125"/>
          </a:xfrm>
          <a:custGeom>
            <a:avLst/>
            <a:gdLst/>
            <a:ahLst/>
            <a:cxnLst/>
            <a:rect l="l" t="t" r="r" b="b"/>
            <a:pathLst>
              <a:path w="306718" h="238125">
                <a:moveTo>
                  <a:pt x="0" y="0"/>
                </a:moveTo>
                <a:lnTo>
                  <a:pt x="306719" y="0"/>
                </a:lnTo>
                <a:lnTo>
                  <a:pt x="306719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28700" y="8563172"/>
            <a:ext cx="7086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-2700000">
            <a:off x="15766433" y="3170699"/>
            <a:ext cx="5043133" cy="5043133"/>
            <a:chOff x="0" y="0"/>
            <a:chExt cx="1328233" cy="13282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28233" cy="1328233"/>
            </a:xfrm>
            <a:custGeom>
              <a:avLst/>
              <a:gdLst/>
              <a:ahLst/>
              <a:cxnLst/>
              <a:rect l="l" t="t" r="r" b="b"/>
              <a:pathLst>
                <a:path w="1328233" h="1328233">
                  <a:moveTo>
                    <a:pt x="76757" y="0"/>
                  </a:moveTo>
                  <a:lnTo>
                    <a:pt x="1251476" y="0"/>
                  </a:lnTo>
                  <a:cubicBezTo>
                    <a:pt x="1293867" y="0"/>
                    <a:pt x="1328233" y="34365"/>
                    <a:pt x="1328233" y="76757"/>
                  </a:cubicBezTo>
                  <a:lnTo>
                    <a:pt x="1328233" y="1251476"/>
                  </a:lnTo>
                  <a:cubicBezTo>
                    <a:pt x="1328233" y="1271833"/>
                    <a:pt x="1320146" y="1291356"/>
                    <a:pt x="1305751" y="1305751"/>
                  </a:cubicBezTo>
                  <a:cubicBezTo>
                    <a:pt x="1291356" y="1320146"/>
                    <a:pt x="1271833" y="1328233"/>
                    <a:pt x="1251476" y="1328233"/>
                  </a:cubicBezTo>
                  <a:lnTo>
                    <a:pt x="76757" y="1328233"/>
                  </a:lnTo>
                  <a:cubicBezTo>
                    <a:pt x="56400" y="1328233"/>
                    <a:pt x="36876" y="1320146"/>
                    <a:pt x="22482" y="1305751"/>
                  </a:cubicBezTo>
                  <a:cubicBezTo>
                    <a:pt x="8087" y="1291356"/>
                    <a:pt x="0" y="1271833"/>
                    <a:pt x="0" y="1251476"/>
                  </a:cubicBezTo>
                  <a:lnTo>
                    <a:pt x="0" y="76757"/>
                  </a:lnTo>
                  <a:cubicBezTo>
                    <a:pt x="0" y="56400"/>
                    <a:pt x="8087" y="36876"/>
                    <a:pt x="22482" y="22482"/>
                  </a:cubicBezTo>
                  <a:cubicBezTo>
                    <a:pt x="36876" y="8087"/>
                    <a:pt x="56400" y="0"/>
                    <a:pt x="76757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328233" cy="1375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046335"/>
            <a:ext cx="7086600" cy="124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6"/>
              </a:lnSpc>
            </a:pPr>
            <a:r>
              <a:rPr lang="en-US" sz="9426" spc="-47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Interpretation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014556"/>
            <a:ext cx="11415395" cy="232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endParaRPr/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20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Shared genes are related to neuroinflammation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20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Immune pathways are involved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20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Possible neurodegenerative link</a:t>
            </a:r>
          </a:p>
          <a:p>
            <a:pPr algn="l">
              <a:lnSpc>
                <a:spcPts val="2366"/>
              </a:lnSpc>
            </a:pPr>
            <a:endParaRPr lang="en-US" sz="2799" spc="20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pic>
        <p:nvPicPr>
          <p:cNvPr id="12" name="WhatsApp Audio 2026-01-08 at 3.13.17 AM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43A65C6D-4295-F835-7227-35637ED39B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925800" y="8945137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15"/>
    </mc:Choice>
    <mc:Fallback>
      <p:transition spd="slow" advTm="32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5" objId="12"/>
        <p14:stopEvt time="28703" objId="12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100000">
            <a:off x="-1645494" y="5285727"/>
            <a:ext cx="3290988" cy="3290988"/>
            <a:chOff x="0" y="0"/>
            <a:chExt cx="866762" cy="8667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6762" cy="866762"/>
            </a:xfrm>
            <a:custGeom>
              <a:avLst/>
              <a:gdLst/>
              <a:ahLst/>
              <a:cxnLst/>
              <a:rect l="l" t="t" r="r" b="b"/>
              <a:pathLst>
                <a:path w="866762" h="866762">
                  <a:moveTo>
                    <a:pt x="117623" y="0"/>
                  </a:moveTo>
                  <a:lnTo>
                    <a:pt x="749139" y="0"/>
                  </a:lnTo>
                  <a:cubicBezTo>
                    <a:pt x="814101" y="0"/>
                    <a:pt x="866762" y="52662"/>
                    <a:pt x="866762" y="117623"/>
                  </a:cubicBezTo>
                  <a:lnTo>
                    <a:pt x="866762" y="749139"/>
                  </a:lnTo>
                  <a:cubicBezTo>
                    <a:pt x="866762" y="814101"/>
                    <a:pt x="814101" y="866762"/>
                    <a:pt x="749139" y="866762"/>
                  </a:cubicBezTo>
                  <a:lnTo>
                    <a:pt x="117623" y="866762"/>
                  </a:lnTo>
                  <a:cubicBezTo>
                    <a:pt x="52662" y="866762"/>
                    <a:pt x="0" y="814101"/>
                    <a:pt x="0" y="749139"/>
                  </a:cubicBezTo>
                  <a:lnTo>
                    <a:pt x="0" y="117623"/>
                  </a:lnTo>
                  <a:cubicBezTo>
                    <a:pt x="0" y="52662"/>
                    <a:pt x="52662" y="0"/>
                    <a:pt x="117623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66762" cy="9143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721966" y="9258300"/>
            <a:ext cx="306718" cy="238125"/>
          </a:xfrm>
          <a:custGeom>
            <a:avLst/>
            <a:gdLst/>
            <a:ahLst/>
            <a:cxnLst/>
            <a:rect l="l" t="t" r="r" b="b"/>
            <a:pathLst>
              <a:path w="306718" h="238125">
                <a:moveTo>
                  <a:pt x="0" y="0"/>
                </a:moveTo>
                <a:lnTo>
                  <a:pt x="306719" y="0"/>
                </a:lnTo>
                <a:lnTo>
                  <a:pt x="306719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28700" y="8563172"/>
            <a:ext cx="7086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 rot="-2700000">
            <a:off x="15766433" y="3170699"/>
            <a:ext cx="5043133" cy="5043133"/>
            <a:chOff x="0" y="0"/>
            <a:chExt cx="1328233" cy="13282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28233" cy="1328233"/>
            </a:xfrm>
            <a:custGeom>
              <a:avLst/>
              <a:gdLst/>
              <a:ahLst/>
              <a:cxnLst/>
              <a:rect l="l" t="t" r="r" b="b"/>
              <a:pathLst>
                <a:path w="1328233" h="1328233">
                  <a:moveTo>
                    <a:pt x="76757" y="0"/>
                  </a:moveTo>
                  <a:lnTo>
                    <a:pt x="1251476" y="0"/>
                  </a:lnTo>
                  <a:cubicBezTo>
                    <a:pt x="1293867" y="0"/>
                    <a:pt x="1328233" y="34365"/>
                    <a:pt x="1328233" y="76757"/>
                  </a:cubicBezTo>
                  <a:lnTo>
                    <a:pt x="1328233" y="1251476"/>
                  </a:lnTo>
                  <a:cubicBezTo>
                    <a:pt x="1328233" y="1271833"/>
                    <a:pt x="1320146" y="1291356"/>
                    <a:pt x="1305751" y="1305751"/>
                  </a:cubicBezTo>
                  <a:cubicBezTo>
                    <a:pt x="1291356" y="1320146"/>
                    <a:pt x="1271833" y="1328233"/>
                    <a:pt x="1251476" y="1328233"/>
                  </a:cubicBezTo>
                  <a:lnTo>
                    <a:pt x="76757" y="1328233"/>
                  </a:lnTo>
                  <a:cubicBezTo>
                    <a:pt x="56400" y="1328233"/>
                    <a:pt x="36876" y="1320146"/>
                    <a:pt x="22482" y="1305751"/>
                  </a:cubicBezTo>
                  <a:cubicBezTo>
                    <a:pt x="8087" y="1291356"/>
                    <a:pt x="0" y="1271833"/>
                    <a:pt x="0" y="1251476"/>
                  </a:cubicBezTo>
                  <a:lnTo>
                    <a:pt x="0" y="76757"/>
                  </a:lnTo>
                  <a:cubicBezTo>
                    <a:pt x="0" y="56400"/>
                    <a:pt x="8087" y="36876"/>
                    <a:pt x="22482" y="22482"/>
                  </a:cubicBezTo>
                  <a:cubicBezTo>
                    <a:pt x="36876" y="8087"/>
                    <a:pt x="56400" y="0"/>
                    <a:pt x="76757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328233" cy="1375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1046335"/>
            <a:ext cx="7086600" cy="124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26"/>
              </a:lnSpc>
            </a:pPr>
            <a:r>
              <a:rPr lang="en-US" sz="9426" spc="-47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Future 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014556"/>
            <a:ext cx="11415395" cy="281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endParaRPr/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20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Prion-related mechanisms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20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Role of non-coding RNAs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 spc="20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Other neurodegenerative diseases</a:t>
            </a:r>
          </a:p>
          <a:p>
            <a:pPr algn="l">
              <a:lnSpc>
                <a:spcPts val="3919"/>
              </a:lnSpc>
            </a:pPr>
            <a:endParaRPr lang="en-US" sz="2799" spc="20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2366"/>
              </a:lnSpc>
            </a:pPr>
            <a:endParaRPr lang="en-US" sz="2799" spc="20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pic>
        <p:nvPicPr>
          <p:cNvPr id="13" name="WhatsApp Audio 2026-01-08 at 3.13.17 AM (1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B583A69A-76FC-B612-1AB3-606B523A2F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154400" y="9443305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09"/>
    </mc:Choice>
    <mc:Fallback>
      <p:transition spd="slow" advTm="27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2" objId="13"/>
        <p14:stopEvt time="27328" objId="1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100000">
            <a:off x="-827220" y="3942642"/>
            <a:ext cx="4797890" cy="9420228"/>
            <a:chOff x="0" y="0"/>
            <a:chExt cx="1263642" cy="24810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63642" cy="2481048"/>
            </a:xfrm>
            <a:custGeom>
              <a:avLst/>
              <a:gdLst/>
              <a:ahLst/>
              <a:cxnLst/>
              <a:rect l="l" t="t" r="r" b="b"/>
              <a:pathLst>
                <a:path w="1263642" h="2481048">
                  <a:moveTo>
                    <a:pt x="80680" y="0"/>
                  </a:moveTo>
                  <a:lnTo>
                    <a:pt x="1182961" y="0"/>
                  </a:lnTo>
                  <a:cubicBezTo>
                    <a:pt x="1204359" y="0"/>
                    <a:pt x="1224880" y="8500"/>
                    <a:pt x="1240011" y="23631"/>
                  </a:cubicBezTo>
                  <a:cubicBezTo>
                    <a:pt x="1255142" y="38761"/>
                    <a:pt x="1263642" y="59283"/>
                    <a:pt x="1263642" y="80680"/>
                  </a:cubicBezTo>
                  <a:lnTo>
                    <a:pt x="1263642" y="2400367"/>
                  </a:lnTo>
                  <a:cubicBezTo>
                    <a:pt x="1263642" y="2421765"/>
                    <a:pt x="1255142" y="2442287"/>
                    <a:pt x="1240011" y="2457417"/>
                  </a:cubicBezTo>
                  <a:cubicBezTo>
                    <a:pt x="1224880" y="2472548"/>
                    <a:pt x="1204359" y="2481048"/>
                    <a:pt x="1182961" y="2481048"/>
                  </a:cubicBezTo>
                  <a:lnTo>
                    <a:pt x="80680" y="2481048"/>
                  </a:lnTo>
                  <a:cubicBezTo>
                    <a:pt x="59283" y="2481048"/>
                    <a:pt x="38761" y="2472548"/>
                    <a:pt x="23631" y="2457417"/>
                  </a:cubicBezTo>
                  <a:cubicBezTo>
                    <a:pt x="8500" y="2442287"/>
                    <a:pt x="0" y="2421765"/>
                    <a:pt x="0" y="2400367"/>
                  </a:cubicBezTo>
                  <a:lnTo>
                    <a:pt x="0" y="80680"/>
                  </a:lnTo>
                  <a:cubicBezTo>
                    <a:pt x="0" y="59283"/>
                    <a:pt x="8500" y="38761"/>
                    <a:pt x="23631" y="23631"/>
                  </a:cubicBezTo>
                  <a:cubicBezTo>
                    <a:pt x="38761" y="8500"/>
                    <a:pt x="59283" y="0"/>
                    <a:pt x="80680" y="0"/>
                  </a:cubicBezTo>
                  <a:close/>
                </a:path>
              </a:pathLst>
            </a:custGeom>
            <a:solidFill>
              <a:srgbClr val="00444D"/>
            </a:solidFill>
            <a:ln w="142875" cap="rnd">
              <a:gradFill>
                <a:gsLst>
                  <a:gs pos="0">
                    <a:srgbClr val="004E59">
                      <a:alpha val="100000"/>
                    </a:srgbClr>
                  </a:gs>
                  <a:gs pos="100000">
                    <a:srgbClr val="00BFB6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63642" cy="25286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7953375"/>
            <a:ext cx="306718" cy="238125"/>
          </a:xfrm>
          <a:custGeom>
            <a:avLst/>
            <a:gdLst/>
            <a:ahLst/>
            <a:cxnLst/>
            <a:rect l="l" t="t" r="r" b="b"/>
            <a:pathLst>
              <a:path w="306718" h="238125">
                <a:moveTo>
                  <a:pt x="0" y="0"/>
                </a:moveTo>
                <a:lnTo>
                  <a:pt x="306718" y="0"/>
                </a:lnTo>
                <a:lnTo>
                  <a:pt x="306718" y="238125"/>
                </a:lnTo>
                <a:lnTo>
                  <a:pt x="0" y="238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28700" y="9253538"/>
            <a:ext cx="708660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35418" y="494424"/>
            <a:ext cx="8115300" cy="164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057"/>
              </a:lnSpc>
            </a:pPr>
            <a:r>
              <a:rPr lang="en-US" sz="11057" spc="-552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039499"/>
            <a:ext cx="10366957" cy="1942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1"/>
              </a:lnSpc>
            </a:pPr>
            <a:endParaRPr/>
          </a:p>
          <a:p>
            <a:pPr marL="1090823" lvl="2" indent="-363608" algn="l">
              <a:lnSpc>
                <a:spcPts val="3536"/>
              </a:lnSpc>
              <a:buFont typeface="Arial"/>
              <a:buChar char="⚬"/>
            </a:pPr>
            <a:r>
              <a:rPr lang="en-US" sz="2526" u="none" strike="noStrike" spc="18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Shared molecular pathways identified</a:t>
            </a:r>
          </a:p>
          <a:p>
            <a:pPr marL="1090823" lvl="2" indent="-363608" algn="l">
              <a:lnSpc>
                <a:spcPts val="3536"/>
              </a:lnSpc>
              <a:buFont typeface="Arial"/>
              <a:buChar char="⚬"/>
            </a:pPr>
            <a:r>
              <a:rPr lang="en-US" sz="2526" u="none" strike="noStrike" spc="18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Bioinformatics provides insights</a:t>
            </a:r>
          </a:p>
          <a:p>
            <a:pPr marL="1090823" lvl="2" indent="-363608" algn="l">
              <a:lnSpc>
                <a:spcPts val="3536"/>
              </a:lnSpc>
              <a:buFont typeface="Arial"/>
              <a:buChar char="⚬"/>
            </a:pPr>
            <a:r>
              <a:rPr lang="en-US" sz="2526" u="none" strike="noStrike" spc="18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Relevance to COVID-19 neurological effects</a:t>
            </a:r>
          </a:p>
          <a:p>
            <a:pPr algn="l">
              <a:lnSpc>
                <a:spcPts val="2411"/>
              </a:lnSpc>
            </a:pPr>
            <a:endParaRPr lang="en-US" sz="2526" u="none" strike="noStrike" spc="18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pic>
        <p:nvPicPr>
          <p:cNvPr id="10" name="WhatsApp Audio 2026-01-08 at 3.13.18 AM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4EAC596C-113D-60B1-33FB-76C7C4180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1706.33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611600" y="8411888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35"/>
    </mc:Choice>
    <mc:Fallback>
      <p:transition spd="slow" advTm="30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7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" objId="10"/>
        <p14:stopEvt time="28710" objId="10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238</Words>
  <Application>Microsoft Office PowerPoint</Application>
  <PresentationFormat>Custom</PresentationFormat>
  <Paragraphs>55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Open Sauce</vt:lpstr>
      <vt:lpstr>Arial</vt:lpstr>
      <vt:lpstr>Open Sauce Light</vt:lpstr>
      <vt:lpstr>Codec Pro</vt:lpstr>
      <vt:lpstr>Cy Grotesk Key</vt:lpstr>
      <vt:lpstr>Codec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and White Corporate Biotechnology Presentation</dc:title>
  <dc:creator>omar2</dc:creator>
  <cp:lastModifiedBy>OMAR Hisham ahmed</cp:lastModifiedBy>
  <cp:revision>16</cp:revision>
  <dcterms:created xsi:type="dcterms:W3CDTF">2006-08-16T00:00:00Z</dcterms:created>
  <dcterms:modified xsi:type="dcterms:W3CDTF">2026-01-08T16:51:53Z</dcterms:modified>
  <dc:identifier>DAG9jvNlH1w</dc:identifier>
</cp:coreProperties>
</file>